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Questrial" charset="1" panose="02000000000000000000"/>
      <p:regular r:id="rId23"/>
    </p:embeddedFont>
    <p:embeddedFont>
      <p:font typeface="TT Runs" charset="1" panose="02000000000000000607"/>
      <p:regular r:id="rId24"/>
    </p:embeddedFont>
    <p:embeddedFont>
      <p:font typeface="TT Runs Bold" charset="1" panose="02000000000000000607"/>
      <p:regular r:id="rId25"/>
    </p:embeddedFont>
    <p:embeddedFont>
      <p:font typeface="Caveat Brush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VAGn7_ULzA4.mp4" Type="http://schemas.openxmlformats.org/officeDocument/2006/relationships/video"/><Relationship Id="rId5" Target="../media/VAGn7_ULzA4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961845" y="4522242"/>
            <a:ext cx="20592" cy="1503034"/>
          </a:xfrm>
          <a:prstGeom prst="line">
            <a:avLst/>
          </a:prstGeom>
          <a:ln cap="flat" w="38100">
            <a:solidFill>
              <a:srgbClr val="6AD3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961845" y="2240903"/>
            <a:ext cx="14364311" cy="1372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3"/>
              </a:lnSpc>
            </a:pPr>
            <a:r>
              <a:rPr lang="en-US" sz="1134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Óptica Natural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82436" y="3527959"/>
            <a:ext cx="12658019" cy="764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86"/>
              </a:lnSpc>
              <a:spcBef>
                <a:spcPct val="0"/>
              </a:spcBef>
            </a:pPr>
            <a:r>
              <a:rPr lang="en-US" sz="449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Córnea Humana y Ojo de Vieira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61845" y="6532486"/>
            <a:ext cx="11105126" cy="17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1"/>
              </a:lnSpc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Justin Brad Rodriguez Sanchez - jusrodriguez@unal.edu.co</a:t>
            </a:r>
          </a:p>
          <a:p>
            <a:pPr algn="l">
              <a:lnSpc>
                <a:spcPts val="3631"/>
              </a:lnSpc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Cristian Javier Medina Barrios - crmedinab@unal.edu.co</a:t>
            </a:r>
          </a:p>
          <a:p>
            <a:pPr algn="l">
              <a:lnSpc>
                <a:spcPts val="3631"/>
              </a:lnSpc>
              <a:spcBef>
                <a:spcPct val="0"/>
              </a:spcBef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Estephanie Perez Mira - eperezmi@unal.edu.co</a:t>
            </a:r>
          </a:p>
          <a:p>
            <a:pPr algn="l">
              <a:lnSpc>
                <a:spcPts val="3631"/>
              </a:lnSpc>
              <a:spcBef>
                <a:spcPct val="0"/>
              </a:spcBef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Cristian Camilo Cubillos Reyes - ccubillos@unal.edu.co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78988" y="4209537"/>
            <a:ext cx="1259441" cy="125944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483850" y="4209537"/>
            <a:ext cx="1259441" cy="12594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788640" y="4209537"/>
            <a:ext cx="1259441" cy="1259441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 w="28575" cap="sq">
              <a:solidFill>
                <a:srgbClr val="6AD3F3">
                  <a:alpha val="40000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160225" y="2097367"/>
            <a:ext cx="13684064" cy="1366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23"/>
              </a:lnSpc>
            </a:pPr>
            <a:r>
              <a:rPr lang="en-US" sz="8799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¿Cómo es su sistema visual?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4089" y="5771981"/>
            <a:ext cx="3357898" cy="59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</a:pPr>
            <a:r>
              <a:rPr lang="en-US" sz="4081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Caracteristica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66983" y="5771981"/>
            <a:ext cx="3357898" cy="59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</a:pPr>
            <a:r>
              <a:rPr lang="en-US" sz="4081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Caracteristica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69877" y="5771981"/>
            <a:ext cx="3357898" cy="59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74"/>
              </a:lnSpc>
            </a:pPr>
            <a:r>
              <a:rPr lang="en-US" sz="4081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Caracteristica 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337321" y="4404284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A6BCC2"/>
                </a:solidFill>
                <a:latin typeface="Questrial"/>
                <a:ea typeface="Questrial"/>
                <a:cs typeface="Questrial"/>
                <a:sym typeface="Questrial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642183" y="4404284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A6BCC2"/>
                </a:solidFill>
                <a:latin typeface="Questrial"/>
                <a:ea typeface="Questrial"/>
                <a:cs typeface="Questrial"/>
                <a:sym typeface="Questrial"/>
              </a:rPr>
              <a:t>02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46973" y="4404284"/>
            <a:ext cx="991484" cy="869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8"/>
              </a:lnSpc>
            </a:pPr>
            <a:r>
              <a:rPr lang="en-US" sz="5708">
                <a:solidFill>
                  <a:srgbClr val="A6BCC2"/>
                </a:solidFill>
                <a:latin typeface="Questrial"/>
                <a:ea typeface="Questrial"/>
                <a:cs typeface="Questrial"/>
                <a:sym typeface="Questrial"/>
              </a:rPr>
              <a:t>03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28818" y="6767843"/>
            <a:ext cx="4028440" cy="1353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Cada ojo de la vieira no tiene retina como los humanos.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31712" y="6606713"/>
            <a:ext cx="4028440" cy="226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Usa un espejo cóncavo (parabólico) en la parte trasera del ojo para formar imágenes.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36502" y="6606713"/>
            <a:ext cx="4028440" cy="2267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El espejo está compuesto por capas de guanina cristalina, que reflejan la luz.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6319" y="0"/>
            <a:ext cx="8911681" cy="10287000"/>
            <a:chOff x="0" y="0"/>
            <a:chExt cx="817288" cy="9434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7288" cy="943418"/>
            </a:xfrm>
            <a:custGeom>
              <a:avLst/>
              <a:gdLst/>
              <a:ahLst/>
              <a:cxnLst/>
              <a:rect r="r" b="b" t="t" l="l"/>
              <a:pathLst>
                <a:path h="943418" w="817288">
                  <a:moveTo>
                    <a:pt x="19981" y="0"/>
                  </a:moveTo>
                  <a:lnTo>
                    <a:pt x="797307" y="0"/>
                  </a:lnTo>
                  <a:cubicBezTo>
                    <a:pt x="802606" y="0"/>
                    <a:pt x="807688" y="2105"/>
                    <a:pt x="811435" y="5852"/>
                  </a:cubicBezTo>
                  <a:cubicBezTo>
                    <a:pt x="815183" y="9599"/>
                    <a:pt x="817288" y="14682"/>
                    <a:pt x="817288" y="19981"/>
                  </a:cubicBezTo>
                  <a:lnTo>
                    <a:pt x="817288" y="923437"/>
                  </a:lnTo>
                  <a:cubicBezTo>
                    <a:pt x="817288" y="934472"/>
                    <a:pt x="808342" y="943418"/>
                    <a:pt x="797307" y="943418"/>
                  </a:cubicBezTo>
                  <a:lnTo>
                    <a:pt x="19981" y="943418"/>
                  </a:lnTo>
                  <a:cubicBezTo>
                    <a:pt x="14682" y="943418"/>
                    <a:pt x="9599" y="941313"/>
                    <a:pt x="5852" y="937566"/>
                  </a:cubicBezTo>
                  <a:cubicBezTo>
                    <a:pt x="2105" y="933819"/>
                    <a:pt x="0" y="928736"/>
                    <a:pt x="0" y="923437"/>
                  </a:cubicBezTo>
                  <a:lnTo>
                    <a:pt x="0" y="19981"/>
                  </a:lnTo>
                  <a:cubicBezTo>
                    <a:pt x="0" y="14682"/>
                    <a:pt x="2105" y="9599"/>
                    <a:pt x="5852" y="5852"/>
                  </a:cubicBezTo>
                  <a:cubicBezTo>
                    <a:pt x="9599" y="2105"/>
                    <a:pt x="14682" y="0"/>
                    <a:pt x="19981" y="0"/>
                  </a:cubicBezTo>
                  <a:close/>
                </a:path>
              </a:pathLst>
            </a:custGeom>
            <a:blipFill>
              <a:blip r:embed="rId3"/>
              <a:stretch>
                <a:fillRect l="-5709" t="-6950" r="-5709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-1015476" y="855964"/>
            <a:ext cx="12077808" cy="4287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3"/>
              </a:lnSpc>
            </a:pPr>
            <a:r>
              <a:rPr lang="en-US" sz="7242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¿Cómo funciona el espejo </a:t>
            </a:r>
          </a:p>
          <a:p>
            <a:pPr algn="ctr">
              <a:lnSpc>
                <a:spcPts val="8473"/>
              </a:lnSpc>
            </a:pPr>
            <a:r>
              <a:rPr lang="en-US" sz="7242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parabólico?</a:t>
            </a:r>
          </a:p>
          <a:p>
            <a:pPr algn="ctr" marL="1563672" indent="-781836" lvl="1">
              <a:lnSpc>
                <a:spcPts val="8473"/>
              </a:lnSpc>
              <a:buFont typeface="Arial"/>
              <a:buChar char="•"/>
            </a:pPr>
          </a:p>
          <a:p>
            <a:pPr algn="ctr">
              <a:lnSpc>
                <a:spcPts val="847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03748" y="3617083"/>
            <a:ext cx="8039361" cy="6046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414" indent="-287207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El espejo cóncavo refleja la luz hacia dos retinas situadas delante de él.</a:t>
            </a:r>
          </a:p>
          <a:p>
            <a:pPr algn="l">
              <a:lnSpc>
                <a:spcPts val="3724"/>
              </a:lnSpc>
            </a:pPr>
          </a:p>
          <a:p>
            <a:pPr algn="l" marL="574414" indent="-287207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Esto permite a la vieira detectar:</a:t>
            </a:r>
          </a:p>
          <a:p>
            <a:pPr algn="l">
              <a:lnSpc>
                <a:spcPts val="3724"/>
              </a:lnSpc>
            </a:pPr>
          </a:p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Movimientos y sombras</a:t>
            </a:r>
          </a:p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Contrastes de luz</a:t>
            </a:r>
          </a:p>
          <a:p>
            <a:pPr algn="l">
              <a:lnSpc>
                <a:spcPts val="3724"/>
              </a:lnSpc>
            </a:pPr>
            <a:r>
              <a:rPr lang="en-US" sz="266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Profundidad limitada</a:t>
            </a:r>
          </a:p>
          <a:p>
            <a:pPr algn="l">
              <a:lnSpc>
                <a:spcPts val="3724"/>
              </a:lnSpc>
            </a:pPr>
          </a:p>
          <a:p>
            <a:pPr algn="l" marL="574414" indent="-287207" lvl="1">
              <a:lnSpc>
                <a:spcPts val="3724"/>
              </a:lnSpc>
              <a:buFont typeface="Arial"/>
              <a:buChar char="•"/>
            </a:pPr>
            <a:r>
              <a:rPr lang="en-US" sz="266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Es un sistema más reflexivo que refractivo (como el humano), ideal para ambientes submarinos con poca luz.</a:t>
            </a:r>
          </a:p>
          <a:p>
            <a:pPr algn="ctr">
              <a:lnSpc>
                <a:spcPts val="37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5427" y="4443205"/>
            <a:ext cx="15857146" cy="3590897"/>
          </a:xfrm>
          <a:custGeom>
            <a:avLst/>
            <a:gdLst/>
            <a:ahLst/>
            <a:cxnLst/>
            <a:rect r="r" b="b" t="t" l="l"/>
            <a:pathLst>
              <a:path h="3590897" w="15857146">
                <a:moveTo>
                  <a:pt x="0" y="0"/>
                </a:moveTo>
                <a:lnTo>
                  <a:pt x="15857146" y="0"/>
                </a:lnTo>
                <a:lnTo>
                  <a:pt x="15857146" y="3590897"/>
                </a:lnTo>
                <a:lnTo>
                  <a:pt x="0" y="3590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874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42392" y="2035029"/>
            <a:ext cx="12203216" cy="1395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20"/>
              </a:lnSpc>
              <a:spcBef>
                <a:spcPct val="0"/>
              </a:spcBef>
            </a:pPr>
            <a:r>
              <a:rPr lang="en-US" sz="8157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Comparación con el ojo humano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5540" y="2532249"/>
            <a:ext cx="12496920" cy="530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3"/>
              </a:lnSpc>
            </a:pPr>
            <a:r>
              <a:rPr lang="en-US" sz="7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SENSORES OMINIDIRECCIONALES: INSPIRACIÓN BIOLÓGICA DETRÁS DE SENSORES ROBÓTICOS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711032"/>
            <a:ext cx="3116338" cy="4217218"/>
          </a:xfrm>
          <a:custGeom>
            <a:avLst/>
            <a:gdLst/>
            <a:ahLst/>
            <a:cxnLst/>
            <a:rect r="r" b="b" t="t" l="l"/>
            <a:pathLst>
              <a:path h="4217218" w="3116338">
                <a:moveTo>
                  <a:pt x="0" y="0"/>
                </a:moveTo>
                <a:lnTo>
                  <a:pt x="3116338" y="0"/>
                </a:lnTo>
                <a:lnTo>
                  <a:pt x="3116338" y="4217218"/>
                </a:lnTo>
                <a:lnTo>
                  <a:pt x="0" y="4217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141" t="-23509" r="-9495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45038" y="3711032"/>
            <a:ext cx="3133275" cy="4217218"/>
          </a:xfrm>
          <a:custGeom>
            <a:avLst/>
            <a:gdLst/>
            <a:ahLst/>
            <a:cxnLst/>
            <a:rect r="r" b="b" t="t" l="l"/>
            <a:pathLst>
              <a:path h="4217218" w="3133275">
                <a:moveTo>
                  <a:pt x="0" y="0"/>
                </a:moveTo>
                <a:lnTo>
                  <a:pt x="3133275" y="0"/>
                </a:lnTo>
                <a:lnTo>
                  <a:pt x="3133275" y="4217218"/>
                </a:lnTo>
                <a:lnTo>
                  <a:pt x="0" y="42172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630" t="0" r="-49387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09993" y="2633052"/>
            <a:ext cx="9449307" cy="6754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5"/>
              </a:lnSpc>
            </a:pPr>
            <a:r>
              <a:rPr lang="en-US" sz="2500" b="true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¿Cómo funciona?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Tiene dos lentes tipo ojo de pez, ubicadas en lados opuestos.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Cada lente captura una imagen de 180°, luego cada vista se une para obtener una imagen o video 360°.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 robótica, este tipo de visión es útil para mapeo del entorno, navegación autónoma y detección de obstáculos.</a:t>
            </a:r>
          </a:p>
          <a:p>
            <a:pPr algn="just">
              <a:lnSpc>
                <a:spcPts val="2925"/>
              </a:lnSpc>
            </a:pPr>
          </a:p>
          <a:p>
            <a:pPr algn="just">
              <a:lnSpc>
                <a:spcPts val="2925"/>
              </a:lnSpc>
            </a:pPr>
            <a:r>
              <a:rPr lang="en-US" sz="2500" b="true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Inspiración biológica: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Se asemeja a la córnea humana, que refleja parte del entorno con una superficie curva.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Su forma de usar lentes ultraangulares simula cómo nuestros ojos adaptan su campo visual para obtener una imagen coherente del entorno.</a:t>
            </a:r>
          </a:p>
          <a:p>
            <a:pPr algn="just">
              <a:lnSpc>
                <a:spcPts val="2925"/>
              </a:lnSpc>
            </a:pPr>
          </a:p>
          <a:p>
            <a:pPr algn="just" marL="0" indent="0" lvl="0">
              <a:lnSpc>
                <a:spcPts val="350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4153506" y="1038225"/>
            <a:ext cx="9980987" cy="97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48"/>
              </a:lnSpc>
              <a:spcBef>
                <a:spcPct val="0"/>
              </a:spcBef>
            </a:pPr>
            <a:r>
              <a:rPr lang="en-US" sz="653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Ricoh Theta X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7958" y="3389463"/>
            <a:ext cx="4825927" cy="5120347"/>
          </a:xfrm>
          <a:custGeom>
            <a:avLst/>
            <a:gdLst/>
            <a:ahLst/>
            <a:cxnLst/>
            <a:rect r="r" b="b" t="t" l="l"/>
            <a:pathLst>
              <a:path h="5120347" w="4825927">
                <a:moveTo>
                  <a:pt x="0" y="0"/>
                </a:moveTo>
                <a:lnTo>
                  <a:pt x="4825928" y="0"/>
                </a:lnTo>
                <a:lnTo>
                  <a:pt x="4825928" y="5120347"/>
                </a:lnTo>
                <a:lnTo>
                  <a:pt x="0" y="51203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09993" y="2948786"/>
            <a:ext cx="9449307" cy="6011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5"/>
              </a:lnSpc>
            </a:pPr>
            <a:r>
              <a:rPr lang="en-US" sz="2500" b="true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¿Cómo funciona?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Emite pulsos láser en 360° y mide el tiempo que tardan en rebotar para construir un mapa tridimensional del entorno.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 robótica, se usa para navegación autónoma y  detección de obstáculos, porque  con lásr se el láser permite obtener medidas muy exactas de distancias.</a:t>
            </a:r>
          </a:p>
          <a:p>
            <a:pPr algn="just">
              <a:lnSpc>
                <a:spcPts val="2925"/>
              </a:lnSpc>
            </a:pPr>
          </a:p>
          <a:p>
            <a:pPr algn="just">
              <a:lnSpc>
                <a:spcPts val="2925"/>
              </a:lnSpc>
            </a:pPr>
            <a:r>
              <a:rPr lang="en-US" sz="2500" b="true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Inspiración biológica: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Simula el campo visual completo de las vieiras, al captar información de todos los ángulos sin mover el "ojo".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También recuerda cómo la córnea humana refleja luz del entorno en múltiples direcciones.</a:t>
            </a:r>
          </a:p>
          <a:p>
            <a:pPr algn="just" marL="0" indent="0" lvl="0">
              <a:lnSpc>
                <a:spcPts val="3509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4153506" y="1038225"/>
            <a:ext cx="9980987" cy="97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48"/>
              </a:lnSpc>
              <a:spcBef>
                <a:spcPct val="0"/>
              </a:spcBef>
            </a:pPr>
            <a:r>
              <a:rPr lang="en-US" sz="653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Velodyne Puck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320080"/>
            <a:ext cx="5089273" cy="5089273"/>
          </a:xfrm>
          <a:custGeom>
            <a:avLst/>
            <a:gdLst/>
            <a:ahLst/>
            <a:cxnLst/>
            <a:rect r="r" b="b" t="t" l="l"/>
            <a:pathLst>
              <a:path h="5089273" w="5089273">
                <a:moveTo>
                  <a:pt x="0" y="0"/>
                </a:moveTo>
                <a:lnTo>
                  <a:pt x="5089273" y="0"/>
                </a:lnTo>
                <a:lnTo>
                  <a:pt x="5089273" y="5089273"/>
                </a:lnTo>
                <a:lnTo>
                  <a:pt x="0" y="50892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675042" y="2897679"/>
            <a:ext cx="10584258" cy="594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5"/>
              </a:lnSpc>
            </a:pPr>
            <a:r>
              <a:rPr lang="en-US" sz="2500" b="true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¿Cómo funciona?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Un</a:t>
            </a: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 micrófono de captura esférica, usado en  realidad virtual y también en robótica para detección auditiva espacial.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Tiene 19 micrófonos  y es capaz de:</a:t>
            </a:r>
          </a:p>
          <a:p>
            <a:pPr algn="just" marL="1079505" indent="-359835" lvl="2">
              <a:lnSpc>
                <a:spcPts val="2925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Detectar la dirección desde donde proviene un sonido.</a:t>
            </a:r>
          </a:p>
          <a:p>
            <a:pPr algn="just" marL="1079505" indent="-359835" lvl="2">
              <a:lnSpc>
                <a:spcPts val="2925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Separar fuentes sonoras múltiples.</a:t>
            </a:r>
          </a:p>
          <a:p>
            <a:pPr algn="just" marL="1079505" indent="-359835" lvl="2">
              <a:lnSpc>
                <a:spcPts val="2925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Grabar sonido en formato Ambisonics (audio envolvente 3D).</a:t>
            </a:r>
          </a:p>
          <a:p>
            <a:pPr algn="just">
              <a:lnSpc>
                <a:spcPts val="2925"/>
              </a:lnSpc>
            </a:pPr>
          </a:p>
          <a:p>
            <a:pPr algn="just">
              <a:lnSpc>
                <a:spcPts val="2925"/>
              </a:lnSpc>
            </a:pPr>
            <a:r>
              <a:rPr lang="en-US" sz="2500" b="true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Inspiración biológica:</a:t>
            </a:r>
          </a:p>
          <a:p>
            <a:pPr algn="just" marL="539753" indent="-269876" lvl="1">
              <a:lnSpc>
                <a:spcPts val="2925"/>
              </a:lnSpc>
              <a:buFont typeface="Arial"/>
              <a:buChar char="•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Este dispositivo tiene semejanzas al ojo de vieira:</a:t>
            </a:r>
          </a:p>
          <a:p>
            <a:pPr algn="just" marL="1079505" indent="-359835" lvl="2">
              <a:lnSpc>
                <a:spcPts val="2925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Capta desde todas las direcciones.</a:t>
            </a:r>
          </a:p>
          <a:p>
            <a:pPr algn="just" marL="1079505" indent="-359835" lvl="2">
              <a:lnSpc>
                <a:spcPts val="2925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No necesita girar para ubicar la fuente.</a:t>
            </a:r>
          </a:p>
          <a:p>
            <a:pPr algn="just" marL="1079505" indent="-359835" lvl="2">
              <a:lnSpc>
                <a:spcPts val="2925"/>
              </a:lnSpc>
              <a:buFont typeface="Arial"/>
              <a:buChar char="⚬"/>
            </a:pPr>
            <a:r>
              <a:rPr lang="en-US" sz="25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Usa distribución radial de sensores.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53506" y="1038225"/>
            <a:ext cx="9980987" cy="976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48"/>
              </a:lnSpc>
              <a:spcBef>
                <a:spcPct val="0"/>
              </a:spcBef>
            </a:pPr>
            <a:r>
              <a:rPr lang="en-US" sz="6537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Zylia ZM-1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5540" y="4242983"/>
            <a:ext cx="12496920" cy="194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931"/>
              </a:lnSpc>
            </a:pPr>
            <a:r>
              <a:rPr lang="en-US" sz="13699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5540" y="3060887"/>
            <a:ext cx="12496920" cy="4250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3"/>
              </a:lnSpc>
            </a:pPr>
            <a:r>
              <a:rPr lang="en-US" sz="7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CÓMO EL OJO HUMANO REFLEJA EL ENTORNO USANDO LA CÓRNEA COMO ESPEJO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18630" y="0"/>
            <a:ext cx="7569370" cy="10287000"/>
            <a:chOff x="0" y="0"/>
            <a:chExt cx="1291123" cy="17546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1123" cy="1754675"/>
            </a:xfrm>
            <a:custGeom>
              <a:avLst/>
              <a:gdLst/>
              <a:ahLst/>
              <a:cxnLst/>
              <a:rect r="r" b="b" t="t" l="l"/>
              <a:pathLst>
                <a:path h="1754675" w="1291123">
                  <a:moveTo>
                    <a:pt x="0" y="0"/>
                  </a:moveTo>
                  <a:lnTo>
                    <a:pt x="1291123" y="0"/>
                  </a:lnTo>
                  <a:lnTo>
                    <a:pt x="1291123" y="1754675"/>
                  </a:lnTo>
                  <a:lnTo>
                    <a:pt x="0" y="1754675"/>
                  </a:lnTo>
                  <a:close/>
                </a:path>
              </a:pathLst>
            </a:custGeom>
            <a:blipFill>
              <a:blip r:embed="rId3"/>
              <a:stretch>
                <a:fillRect l="0" t="0" r="-8120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73630" y="2390379"/>
            <a:ext cx="742873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La córnea es la capa transparente y curva que cubre la parte frontal del ojo. Su función principal es ayudar a enfocar la luz que entra al ojo, pero también tiene una propiedad interesante: refleja la luz, como un espejo suave.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3630" y="720381"/>
            <a:ext cx="7604077" cy="1536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¿Cómo refleja el entorno el ojo humano?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85956" y="4723130"/>
            <a:ext cx="760407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¿Por qué refleja?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841602"/>
            <a:ext cx="7428730" cy="352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La córnea tiene una superficie lisa y curva.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Como está en contacto con el aire, hay una diferencia entre los índices de refracción (aire y córnea), lo que genera reflexión especular, es decir, reflejos definidos como en un espejo.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Aunque la mayor parte de la luz entra al ojo, una pequeña parte se refleja hacia afuera.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569370" cy="10287000"/>
            <a:chOff x="0" y="0"/>
            <a:chExt cx="1291123" cy="17546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1123" cy="1754675"/>
            </a:xfrm>
            <a:custGeom>
              <a:avLst/>
              <a:gdLst/>
              <a:ahLst/>
              <a:cxnLst/>
              <a:rect r="r" b="b" t="t" l="l"/>
              <a:pathLst>
                <a:path h="1754675" w="1291123">
                  <a:moveTo>
                    <a:pt x="0" y="0"/>
                  </a:moveTo>
                  <a:lnTo>
                    <a:pt x="1291123" y="0"/>
                  </a:lnTo>
                  <a:lnTo>
                    <a:pt x="1291123" y="1754675"/>
                  </a:lnTo>
                  <a:lnTo>
                    <a:pt x="0" y="1754675"/>
                  </a:lnTo>
                  <a:close/>
                </a:path>
              </a:pathLst>
            </a:custGeom>
            <a:blipFill>
              <a:blip r:embed="rId3"/>
              <a:stretch>
                <a:fillRect l="-70802" t="0" r="-70802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668926" y="1399864"/>
            <a:ext cx="760407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¿Para qué sirve ese reflejo?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668926" y="2564200"/>
            <a:ext cx="7428730" cy="281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 fotografía o visión artificial, este reflejo se puede analizar para: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Saber dónde está mirando la persona (estimación de la mirada).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Reconstruir parte del entorno que está frente a ella, como si el ojo fuera un espejo convexo.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Detectar fuentes de luz, ventanas, pantallas, etc.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581252" y="5751900"/>
            <a:ext cx="7604077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Aplicación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68926" y="6916490"/>
            <a:ext cx="742873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Algunos sistemas de inteligencia artificial y realidad virtual usan imágenes de los reflejos en la córnea para entender mejor el entorno o interactuar con la mirada del usuario.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5540" y="3589524"/>
            <a:ext cx="12496920" cy="3193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3"/>
              </a:lnSpc>
            </a:pPr>
            <a:r>
              <a:rPr lang="en-US" sz="7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IMÁGENES RECONSTRUIDAS A PARTIR DE REFLEJOS CORNEALES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86105" y="2105668"/>
            <a:ext cx="12715789" cy="715263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378045" y="608330"/>
            <a:ext cx="9531911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Seeing the World through Your Eyes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98548" y="1694229"/>
            <a:ext cx="8292621" cy="7214580"/>
          </a:xfrm>
          <a:custGeom>
            <a:avLst/>
            <a:gdLst/>
            <a:ahLst/>
            <a:cxnLst/>
            <a:rect r="r" b="b" t="t" l="l"/>
            <a:pathLst>
              <a:path h="7214580" w="8292621">
                <a:moveTo>
                  <a:pt x="0" y="0"/>
                </a:moveTo>
                <a:lnTo>
                  <a:pt x="8292621" y="0"/>
                </a:lnTo>
                <a:lnTo>
                  <a:pt x="8292621" y="7214580"/>
                </a:lnTo>
                <a:lnTo>
                  <a:pt x="0" y="7214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47737" y="1694229"/>
            <a:ext cx="8132195" cy="5316422"/>
          </a:xfrm>
          <a:custGeom>
            <a:avLst/>
            <a:gdLst/>
            <a:ahLst/>
            <a:cxnLst/>
            <a:rect r="r" b="b" t="t" l="l"/>
            <a:pathLst>
              <a:path h="5316422" w="8132195">
                <a:moveTo>
                  <a:pt x="0" y="0"/>
                </a:moveTo>
                <a:lnTo>
                  <a:pt x="8132194" y="0"/>
                </a:lnTo>
                <a:lnTo>
                  <a:pt x="8132194" y="5316422"/>
                </a:lnTo>
                <a:lnTo>
                  <a:pt x="0" y="5316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99469" y="7502284"/>
            <a:ext cx="7428730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Seeing the World through Your Eyes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University of Maryland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b="true" sz="2000" u="sng">
                <a:solidFill>
                  <a:srgbClr val="FFFFFF"/>
                </a:solidFill>
                <a:latin typeface="TT Runs Bold"/>
                <a:ea typeface="TT Runs Bold"/>
                <a:cs typeface="TT Runs Bold"/>
                <a:sym typeface="TT Runs Bold"/>
              </a:rPr>
              <a:t>https://arxiv.org/abs/2306.09348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1080000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95540" y="3589425"/>
            <a:ext cx="12496920" cy="319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3"/>
              </a:lnSpc>
            </a:pPr>
            <a:r>
              <a:rPr lang="en-US" sz="7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VISIÓN EN VIEIRAS: ÓPTICA NATURAL CON ESPEJOS PARABÓLICOS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6319" y="0"/>
            <a:ext cx="9929271" cy="10287000"/>
            <a:chOff x="0" y="0"/>
            <a:chExt cx="910611" cy="9434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10611" cy="943418"/>
            </a:xfrm>
            <a:custGeom>
              <a:avLst/>
              <a:gdLst/>
              <a:ahLst/>
              <a:cxnLst/>
              <a:rect r="r" b="b" t="t" l="l"/>
              <a:pathLst>
                <a:path h="943418" w="910611">
                  <a:moveTo>
                    <a:pt x="17933" y="0"/>
                  </a:moveTo>
                  <a:lnTo>
                    <a:pt x="892677" y="0"/>
                  </a:lnTo>
                  <a:cubicBezTo>
                    <a:pt x="897434" y="0"/>
                    <a:pt x="901995" y="1889"/>
                    <a:pt x="905358" y="5253"/>
                  </a:cubicBezTo>
                  <a:cubicBezTo>
                    <a:pt x="908721" y="8616"/>
                    <a:pt x="910611" y="13177"/>
                    <a:pt x="910611" y="17933"/>
                  </a:cubicBezTo>
                  <a:lnTo>
                    <a:pt x="910611" y="925485"/>
                  </a:lnTo>
                  <a:cubicBezTo>
                    <a:pt x="910611" y="935389"/>
                    <a:pt x="902582" y="943418"/>
                    <a:pt x="892677" y="943418"/>
                  </a:cubicBezTo>
                  <a:lnTo>
                    <a:pt x="17933" y="943418"/>
                  </a:lnTo>
                  <a:cubicBezTo>
                    <a:pt x="13177" y="943418"/>
                    <a:pt x="8616" y="941529"/>
                    <a:pt x="5253" y="938166"/>
                  </a:cubicBezTo>
                  <a:cubicBezTo>
                    <a:pt x="1889" y="934802"/>
                    <a:pt x="0" y="930241"/>
                    <a:pt x="0" y="925485"/>
                  </a:cubicBezTo>
                  <a:lnTo>
                    <a:pt x="0" y="17933"/>
                  </a:lnTo>
                  <a:cubicBezTo>
                    <a:pt x="0" y="13177"/>
                    <a:pt x="1889" y="8616"/>
                    <a:pt x="5253" y="5253"/>
                  </a:cubicBezTo>
                  <a:cubicBezTo>
                    <a:pt x="8616" y="1889"/>
                    <a:pt x="13177" y="0"/>
                    <a:pt x="17933" y="0"/>
                  </a:cubicBezTo>
                  <a:close/>
                </a:path>
              </a:pathLst>
            </a:custGeom>
            <a:blipFill>
              <a:blip r:embed="rId3"/>
              <a:stretch>
                <a:fillRect l="-19253" t="0" r="-19253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-1015476" y="3081489"/>
            <a:ext cx="12077808" cy="3217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73"/>
              </a:lnSpc>
            </a:pPr>
            <a:r>
              <a:rPr lang="en-US" sz="7242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¿Qué es una vieira ?</a:t>
            </a:r>
          </a:p>
          <a:p>
            <a:pPr algn="ctr" marL="1563672" indent="-781836" lvl="1">
              <a:lnSpc>
                <a:spcPts val="8473"/>
              </a:lnSpc>
              <a:buFont typeface="Arial"/>
              <a:buChar char="•"/>
            </a:pPr>
          </a:p>
          <a:p>
            <a:pPr algn="ctr">
              <a:lnSpc>
                <a:spcPts val="847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37416" y="4806266"/>
            <a:ext cx="6972025" cy="2418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5"/>
              </a:lnSpc>
              <a:spcBef>
                <a:spcPct val="0"/>
              </a:spcBef>
            </a:pPr>
            <a:r>
              <a:rPr lang="en-US" sz="3461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Molusco bivalvo marino (parecido a una almeja), con decenas de ojos alineados en el borde de su concha.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DAGn74zjEI0</dc:identifier>
  <dcterms:modified xsi:type="dcterms:W3CDTF">2011-08-01T06:04:30Z</dcterms:modified>
  <cp:revision>1</cp:revision>
  <dc:title>Presentación de Proyecto Empresa de Tecnología E-commerce Moderno Negro</dc:title>
</cp:coreProperties>
</file>